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577" autoAdjust="0"/>
  </p:normalViewPr>
  <p:slideViewPr>
    <p:cSldViewPr>
      <p:cViewPr>
        <p:scale>
          <a:sx n="220" d="100"/>
          <a:sy n="220" d="100"/>
        </p:scale>
        <p:origin x="1572" y="4836"/>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6D94F1C-68A2-45AD-A573-FDF6ACA18890}" type="datetimeFigureOut">
              <a:rPr lang="ru-RU" smtClean="0"/>
              <a:t>27.08.2021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2235379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D94F1C-68A2-45AD-A573-FDF6ACA18890}" type="datetimeFigureOut">
              <a:rPr lang="ru-RU" smtClean="0"/>
              <a:t>27.08.2021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682502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3729037" y="488951"/>
            <a:ext cx="1157288" cy="104013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57175" y="488951"/>
            <a:ext cx="3357563" cy="104013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D94F1C-68A2-45AD-A573-FDF6ACA18890}" type="datetimeFigureOut">
              <a:rPr lang="ru-RU" smtClean="0"/>
              <a:t>27.08.2021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1043607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D94F1C-68A2-45AD-A573-FDF6ACA18890}" type="datetimeFigureOut">
              <a:rPr lang="ru-RU" smtClean="0"/>
              <a:t>27.08.2021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2255008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6D94F1C-68A2-45AD-A573-FDF6ACA18890}" type="datetimeFigureOut">
              <a:rPr lang="ru-RU" smtClean="0"/>
              <a:t>27.08.2021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4279516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6D94F1C-68A2-45AD-A573-FDF6ACA18890}" type="datetimeFigureOut">
              <a:rPr lang="ru-RU" smtClean="0"/>
              <a:t>27.08.2021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3576274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6D94F1C-68A2-45AD-A573-FDF6ACA18890}" type="datetimeFigureOut">
              <a:rPr lang="ru-RU" smtClean="0"/>
              <a:t>27.08.2021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4031614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6D94F1C-68A2-45AD-A573-FDF6ACA18890}" type="datetimeFigureOut">
              <a:rPr lang="ru-RU" smtClean="0"/>
              <a:t>27.08.2021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1764582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6D94F1C-68A2-45AD-A573-FDF6ACA18890}" type="datetimeFigureOut">
              <a:rPr lang="ru-RU" smtClean="0"/>
              <a:t>27.08.2021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214934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6D94F1C-68A2-45AD-A573-FDF6ACA18890}" type="datetimeFigureOut">
              <a:rPr lang="ru-RU" smtClean="0"/>
              <a:t>27.08.2021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1220031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6D94F1C-68A2-45AD-A573-FDF6ACA18890}" type="datetimeFigureOut">
              <a:rPr lang="ru-RU" smtClean="0"/>
              <a:t>27.08.2021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7232C43-618C-4883-8AB2-1AA70278123B}" type="slidenum">
              <a:rPr lang="ru-RU" smtClean="0"/>
              <a:t>‹#›</a:t>
            </a:fld>
            <a:endParaRPr lang="ru-RU"/>
          </a:p>
        </p:txBody>
      </p:sp>
    </p:spTree>
    <p:extLst>
      <p:ext uri="{BB962C8B-B14F-4D97-AF65-F5344CB8AC3E}">
        <p14:creationId xmlns:p14="http://schemas.microsoft.com/office/powerpoint/2010/main" val="1372246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6D94F1C-68A2-45AD-A573-FDF6ACA18890}" type="datetimeFigureOut">
              <a:rPr lang="ru-RU" smtClean="0"/>
              <a:t>27.08.2021</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7232C43-618C-4883-8AB2-1AA70278123B}" type="slidenum">
              <a:rPr lang="ru-RU" smtClean="0"/>
              <a:t>‹#›</a:t>
            </a:fld>
            <a:endParaRPr lang="ru-RU"/>
          </a:p>
        </p:txBody>
      </p:sp>
    </p:spTree>
    <p:extLst>
      <p:ext uri="{BB962C8B-B14F-4D97-AF65-F5344CB8AC3E}">
        <p14:creationId xmlns:p14="http://schemas.microsoft.com/office/powerpoint/2010/main" val="902622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8406" y="179512"/>
            <a:ext cx="6624736" cy="720080"/>
          </a:xfrm>
        </p:spPr>
        <p:txBody>
          <a:bodyPr>
            <a:noAutofit/>
          </a:bodyPr>
          <a:lstStyle/>
          <a:p>
            <a:r>
              <a:rPr lang="ru-RU" sz="1400" dirty="0"/>
              <a:t>"АНАЛИЗ НОВЫХ ФОТОМЕТРИЧЕСКИХ ДАННЫХ ПРОМЕЖУТОЧНОГО </a:t>
            </a:r>
            <a:r>
              <a:rPr lang="ru-RU" sz="1400" dirty="0" smtClean="0"/>
              <a:t>ПОЛЯРА </a:t>
            </a:r>
            <a:r>
              <a:rPr lang="en-US" sz="1400" dirty="0" smtClean="0"/>
              <a:t/>
            </a:r>
            <a:br>
              <a:rPr lang="en-US" sz="1400" dirty="0" smtClean="0"/>
            </a:br>
            <a:r>
              <a:rPr lang="en-US" sz="1400" dirty="0" smtClean="0"/>
              <a:t>DO </a:t>
            </a:r>
            <a:r>
              <a:rPr lang="en-US" sz="1400" dirty="0"/>
              <a:t>DRA </a:t>
            </a:r>
            <a:r>
              <a:rPr lang="ru-RU" sz="1400" dirty="0"/>
              <a:t>"</a:t>
            </a:r>
            <a:br>
              <a:rPr lang="ru-RU" sz="1400" dirty="0"/>
            </a:br>
            <a:r>
              <a:rPr lang="ru-RU" sz="1000" dirty="0"/>
              <a:t>Бабина Ю.В., Павленко Е. П., Сосновский А.А., Бакланов А.В., Антонюк О.И</a:t>
            </a:r>
            <a:r>
              <a:rPr lang="ru-RU" sz="1000" dirty="0" smtClean="0"/>
              <a:t>., </a:t>
            </a:r>
            <a:r>
              <a:rPr lang="ru-RU" sz="1000" dirty="0"/>
              <a:t>Бакланова Д.Н.</a:t>
            </a:r>
            <a:r>
              <a:rPr lang="ru-RU" sz="1800" dirty="0"/>
              <a:t/>
            </a:r>
            <a:br>
              <a:rPr lang="ru-RU" sz="1800" dirty="0"/>
            </a:br>
            <a:endParaRPr lang="ru-RU" sz="1800" dirty="0"/>
          </a:p>
        </p:txBody>
      </p:sp>
      <p:sp>
        <p:nvSpPr>
          <p:cNvPr id="3" name="Подзаголовок 2"/>
          <p:cNvSpPr>
            <a:spLocks noGrp="1"/>
          </p:cNvSpPr>
          <p:nvPr>
            <p:ph type="subTitle" idx="1"/>
          </p:nvPr>
        </p:nvSpPr>
        <p:spPr>
          <a:xfrm>
            <a:off x="116632" y="827584"/>
            <a:ext cx="3456384" cy="1656184"/>
          </a:xfrm>
          <a:ln>
            <a:solidFill>
              <a:schemeClr val="tx1"/>
            </a:solidFill>
          </a:ln>
        </p:spPr>
        <p:txBody>
          <a:bodyPr>
            <a:normAutofit/>
          </a:bodyPr>
          <a:lstStyle/>
          <a:p>
            <a:r>
              <a:rPr lang="en-US" sz="900" b="1" dirty="0">
                <a:solidFill>
                  <a:schemeClr val="tx1"/>
                </a:solidFill>
              </a:rPr>
              <a:t>DO </a:t>
            </a:r>
            <a:r>
              <a:rPr lang="en-US" sz="900" b="1" dirty="0" err="1">
                <a:solidFill>
                  <a:schemeClr val="tx1"/>
                </a:solidFill>
              </a:rPr>
              <a:t>Dra</a:t>
            </a:r>
            <a:r>
              <a:rPr lang="ru-RU" sz="900" b="1" dirty="0">
                <a:solidFill>
                  <a:schemeClr val="tx1"/>
                </a:solidFill>
              </a:rPr>
              <a:t> </a:t>
            </a:r>
            <a:r>
              <a:rPr lang="ru-RU" sz="900" dirty="0">
                <a:solidFill>
                  <a:schemeClr val="tx1"/>
                </a:solidFill>
              </a:rPr>
              <a:t>- это тесная двойная система, состоящая из звезды позднего спектрального класса, которая заполняет свою полость </a:t>
            </a:r>
            <a:r>
              <a:rPr lang="ru-RU" sz="900" dirty="0" err="1">
                <a:solidFill>
                  <a:schemeClr val="tx1"/>
                </a:solidFill>
              </a:rPr>
              <a:t>Роша</a:t>
            </a:r>
            <a:r>
              <a:rPr lang="ru-RU" sz="900" dirty="0">
                <a:solidFill>
                  <a:schemeClr val="tx1"/>
                </a:solidFill>
              </a:rPr>
              <a:t>, вследствие чего происходит перетекание вещества через внутреннюю точку Лагранжа на вторую звезду – белый карлик. </a:t>
            </a:r>
            <a:r>
              <a:rPr lang="en-US" sz="900" dirty="0">
                <a:solidFill>
                  <a:schemeClr val="tx1"/>
                </a:solidFill>
              </a:rPr>
              <a:t>DO </a:t>
            </a:r>
            <a:r>
              <a:rPr lang="en-US" sz="900" dirty="0" err="1">
                <a:solidFill>
                  <a:schemeClr val="tx1"/>
                </a:solidFill>
              </a:rPr>
              <a:t>Dra</a:t>
            </a:r>
            <a:r>
              <a:rPr lang="ru-RU" sz="900" dirty="0">
                <a:solidFill>
                  <a:schemeClr val="tx1"/>
                </a:solidFill>
              </a:rPr>
              <a:t> относится к системам  типа </a:t>
            </a:r>
            <a:r>
              <a:rPr lang="en-US" sz="900" dirty="0">
                <a:solidFill>
                  <a:schemeClr val="tx1"/>
                </a:solidFill>
              </a:rPr>
              <a:t>DQ Her</a:t>
            </a:r>
            <a:r>
              <a:rPr lang="ru-RU" sz="900" dirty="0">
                <a:solidFill>
                  <a:schemeClr val="tx1"/>
                </a:solidFill>
              </a:rPr>
              <a:t> - промежуточные поляры. В таких системах белые карлики имеют достаточную величину магнитного поля, чтобы разрушить внутреннюю часть аккреционного диска, где вещество начинает течь вдоль силовых линий магнитного поля, образуя искривленные «занавесы» светящегося вещества («аккреционные куртины») и выпадает на белый карлик в окрестности магнитных полюсов. </a:t>
            </a:r>
          </a:p>
          <a:p>
            <a:endParaRPr lang="ru-RU" sz="900" dirty="0"/>
          </a:p>
        </p:txBody>
      </p:sp>
      <p:pic>
        <p:nvPicPr>
          <p:cNvPr id="4" name="Рисунок 3"/>
          <p:cNvPicPr>
            <a:picLocks noChangeAspect="1"/>
          </p:cNvPicPr>
          <p:nvPr/>
        </p:nvPicPr>
        <p:blipFill rotWithShape="1">
          <a:blip r:embed="rId2" cstate="print">
            <a:extLst>
              <a:ext uri="{28A0092B-C50C-407E-A947-70E740481C1C}">
                <a14:useLocalDpi xmlns:a14="http://schemas.microsoft.com/office/drawing/2010/main" val="0"/>
              </a:ext>
            </a:extLst>
          </a:blip>
          <a:srcRect t="18612" r="5278"/>
          <a:stretch/>
        </p:blipFill>
        <p:spPr>
          <a:xfrm>
            <a:off x="4005064" y="1403648"/>
            <a:ext cx="2356353" cy="1056568"/>
          </a:xfrm>
          <a:prstGeom prst="rect">
            <a:avLst/>
          </a:prstGeom>
          <a:ln>
            <a:solidFill>
              <a:schemeClr val="tx1"/>
            </a:solidFill>
          </a:ln>
        </p:spPr>
      </p:pic>
      <p:pic>
        <p:nvPicPr>
          <p:cNvPr id="9" name="Рисунок 8"/>
          <p:cNvPicPr>
            <a:picLocks noChangeAspect="1"/>
          </p:cNvPicPr>
          <p:nvPr/>
        </p:nvPicPr>
        <p:blipFill rotWithShape="1">
          <a:blip r:embed="rId3" cstate="print">
            <a:extLst>
              <a:ext uri="{28A0092B-C50C-407E-A947-70E740481C1C}">
                <a14:useLocalDpi xmlns:a14="http://schemas.microsoft.com/office/drawing/2010/main" val="0"/>
              </a:ext>
            </a:extLst>
          </a:blip>
          <a:srcRect l="6890" t="8993" r="12009" b="5354"/>
          <a:stretch/>
        </p:blipFill>
        <p:spPr>
          <a:xfrm>
            <a:off x="4392747" y="2771800"/>
            <a:ext cx="1781633" cy="1119884"/>
          </a:xfrm>
          <a:prstGeom prst="rect">
            <a:avLst/>
          </a:prstGeom>
          <a:ln>
            <a:solidFill>
              <a:schemeClr val="tx1"/>
            </a:solidFill>
          </a:ln>
        </p:spPr>
      </p:pic>
      <p:sp>
        <p:nvSpPr>
          <p:cNvPr id="12" name="Прямоугольник 11"/>
          <p:cNvSpPr/>
          <p:nvPr/>
        </p:nvSpPr>
        <p:spPr>
          <a:xfrm>
            <a:off x="3664435" y="827585"/>
            <a:ext cx="3071749" cy="507831"/>
          </a:xfrm>
          <a:prstGeom prst="rect">
            <a:avLst/>
          </a:prstGeom>
          <a:ln>
            <a:solidFill>
              <a:schemeClr val="tx1"/>
            </a:solidFill>
          </a:ln>
        </p:spPr>
        <p:txBody>
          <a:bodyPr wrap="square">
            <a:spAutoFit/>
          </a:bodyPr>
          <a:lstStyle/>
          <a:p>
            <a:r>
              <a:rPr lang="ru-RU" sz="900" dirty="0" smtClean="0"/>
              <a:t>За </a:t>
            </a:r>
            <a:r>
              <a:rPr lang="ru-RU" sz="900" dirty="0" err="1" smtClean="0"/>
              <a:t>приод</a:t>
            </a:r>
            <a:r>
              <a:rPr lang="ru-RU" sz="900" dirty="0" smtClean="0"/>
              <a:t> с 2019 по 2021 г. было получено 56 ночей в Крымской Астрофизической Обсерватории на телескопах К-38 см и ЗТШ в интегральном свете и в полосах </a:t>
            </a:r>
            <a:r>
              <a:rPr lang="en-US" sz="900" dirty="0" smtClean="0"/>
              <a:t>BVRI.</a:t>
            </a:r>
            <a:endParaRPr lang="ru-RU" sz="900" dirty="0"/>
          </a:p>
        </p:txBody>
      </p:sp>
      <p:pic>
        <p:nvPicPr>
          <p:cNvPr id="5" name="Рисунок 4"/>
          <p:cNvPicPr>
            <a:picLocks noChangeAspect="1"/>
          </p:cNvPicPr>
          <p:nvPr/>
        </p:nvPicPr>
        <p:blipFill rotWithShape="1">
          <a:blip r:embed="rId4" cstate="print">
            <a:extLst>
              <a:ext uri="{28A0092B-C50C-407E-A947-70E740481C1C}">
                <a14:useLocalDpi xmlns:a14="http://schemas.microsoft.com/office/drawing/2010/main" val="0"/>
              </a:ext>
            </a:extLst>
          </a:blip>
          <a:srcRect l="159" t="6456" r="-1" b="31152"/>
          <a:stretch/>
        </p:blipFill>
        <p:spPr>
          <a:xfrm>
            <a:off x="97221" y="2622429"/>
            <a:ext cx="3567214" cy="1576999"/>
          </a:xfrm>
          <a:prstGeom prst="rect">
            <a:avLst/>
          </a:prstGeom>
          <a:ln>
            <a:solidFill>
              <a:schemeClr val="tx1"/>
            </a:solidFill>
          </a:ln>
        </p:spPr>
      </p:pic>
      <p:sp>
        <p:nvSpPr>
          <p:cNvPr id="23" name="TextBox 22"/>
          <p:cNvSpPr txBox="1"/>
          <p:nvPr/>
        </p:nvSpPr>
        <p:spPr>
          <a:xfrm>
            <a:off x="3830945" y="2460216"/>
            <a:ext cx="2905241" cy="461665"/>
          </a:xfrm>
          <a:prstGeom prst="rect">
            <a:avLst/>
          </a:prstGeom>
          <a:noFill/>
        </p:spPr>
        <p:txBody>
          <a:bodyPr wrap="square" rtlCol="0">
            <a:spAutoFit/>
          </a:bodyPr>
          <a:lstStyle/>
          <a:p>
            <a:r>
              <a:rPr lang="ru-RU" sz="800" dirty="0" smtClean="0"/>
              <a:t>Кривая блеска из </a:t>
            </a:r>
            <a:r>
              <a:rPr lang="en-US" sz="800" dirty="0" smtClean="0"/>
              <a:t>AAVSO</a:t>
            </a:r>
            <a:r>
              <a:rPr lang="ru-RU" sz="800" dirty="0" smtClean="0"/>
              <a:t> участка 2 (на общей кривой блеска). </a:t>
            </a:r>
            <a:r>
              <a:rPr lang="ru-RU" sz="800" dirty="0"/>
              <a:t>Стрелки указывают на моменты наших наблюдений.</a:t>
            </a:r>
          </a:p>
          <a:p>
            <a:endParaRPr lang="ru-RU" sz="800" dirty="0"/>
          </a:p>
        </p:txBody>
      </p:sp>
      <p:sp>
        <p:nvSpPr>
          <p:cNvPr id="24" name="Прямоугольник 23"/>
          <p:cNvSpPr/>
          <p:nvPr/>
        </p:nvSpPr>
        <p:spPr>
          <a:xfrm>
            <a:off x="3698923" y="3944320"/>
            <a:ext cx="3140967" cy="584775"/>
          </a:xfrm>
          <a:prstGeom prst="rect">
            <a:avLst/>
          </a:prstGeom>
        </p:spPr>
        <p:txBody>
          <a:bodyPr wrap="square">
            <a:spAutoFit/>
          </a:bodyPr>
          <a:lstStyle/>
          <a:p>
            <a:pPr algn="ctr"/>
            <a:r>
              <a:rPr lang="ru-RU" sz="800" dirty="0" smtClean="0"/>
              <a:t>Фазовые диаграммы с орбитальным </a:t>
            </a:r>
            <a:r>
              <a:rPr lang="ru-RU" sz="800" dirty="0" smtClean="0"/>
              <a:t>периодом для всех данных </a:t>
            </a:r>
            <a:r>
              <a:rPr lang="ru-RU" sz="800" dirty="0" smtClean="0"/>
              <a:t>(из области 2</a:t>
            </a:r>
            <a:r>
              <a:rPr lang="ru-RU" sz="800" dirty="0" smtClean="0"/>
              <a:t>), </a:t>
            </a:r>
            <a:r>
              <a:rPr lang="ru-RU" sz="800" dirty="0" smtClean="0"/>
              <a:t>из которых видно, что чем ярче объект, тем больше амплитуда горба и хорошо видны квазипериодические колебания с </a:t>
            </a:r>
            <a:r>
              <a:rPr lang="ru-RU" sz="800" dirty="0"/>
              <a:t>характерным временем </a:t>
            </a:r>
            <a:r>
              <a:rPr lang="ru-RU" sz="800" dirty="0" smtClean="0"/>
              <a:t>0.02 </a:t>
            </a:r>
            <a:r>
              <a:rPr lang="ru-RU" sz="800" dirty="0" err="1"/>
              <a:t>сут</a:t>
            </a:r>
            <a:endParaRPr lang="ru-RU" sz="800" dirty="0"/>
          </a:p>
        </p:txBody>
      </p:sp>
      <p:sp>
        <p:nvSpPr>
          <p:cNvPr id="26" name="TextBox 25"/>
          <p:cNvSpPr txBox="1"/>
          <p:nvPr/>
        </p:nvSpPr>
        <p:spPr>
          <a:xfrm rot="10800000" flipV="1">
            <a:off x="226443" y="4195760"/>
            <a:ext cx="3308770" cy="338554"/>
          </a:xfrm>
          <a:prstGeom prst="rect">
            <a:avLst/>
          </a:prstGeom>
          <a:noFill/>
        </p:spPr>
        <p:txBody>
          <a:bodyPr wrap="square" rtlCol="0">
            <a:spAutoFit/>
          </a:bodyPr>
          <a:lstStyle/>
          <a:p>
            <a:r>
              <a:rPr lang="ru-RU" sz="800" dirty="0"/>
              <a:t>Общая кривая </a:t>
            </a:r>
            <a:r>
              <a:rPr lang="ru-RU" sz="800" dirty="0" smtClean="0"/>
              <a:t>блеска </a:t>
            </a:r>
            <a:r>
              <a:rPr lang="en-US" sz="800" dirty="0" smtClean="0"/>
              <a:t>DO </a:t>
            </a:r>
            <a:r>
              <a:rPr lang="en-US" sz="800" dirty="0" err="1" smtClean="0"/>
              <a:t>Dra</a:t>
            </a:r>
            <a:r>
              <a:rPr lang="ru-RU" sz="800" dirty="0" smtClean="0"/>
              <a:t>, </a:t>
            </a:r>
            <a:r>
              <a:rPr lang="ru-RU" sz="800" dirty="0"/>
              <a:t>наблюдений </a:t>
            </a:r>
            <a:r>
              <a:rPr lang="en-US" sz="800" dirty="0" smtClean="0"/>
              <a:t>c 2019</a:t>
            </a:r>
            <a:r>
              <a:rPr lang="ru-RU" sz="800" dirty="0" smtClean="0"/>
              <a:t> года</a:t>
            </a:r>
            <a:r>
              <a:rPr lang="en-US" sz="800" dirty="0" smtClean="0"/>
              <a:t> </a:t>
            </a:r>
            <a:r>
              <a:rPr lang="ru-RU" sz="800" dirty="0" smtClean="0"/>
              <a:t>по </a:t>
            </a:r>
            <a:r>
              <a:rPr lang="en-US" sz="800" dirty="0" smtClean="0"/>
              <a:t> 2021</a:t>
            </a:r>
            <a:r>
              <a:rPr lang="ru-RU" sz="800" dirty="0" smtClean="0"/>
              <a:t> год.</a:t>
            </a:r>
            <a:endParaRPr lang="ru-RU" sz="800" dirty="0"/>
          </a:p>
          <a:p>
            <a:endParaRPr lang="ru-RU" sz="800" dirty="0"/>
          </a:p>
        </p:txBody>
      </p:sp>
      <p:sp>
        <p:nvSpPr>
          <p:cNvPr id="29" name="TextBox 28"/>
          <p:cNvSpPr txBox="1"/>
          <p:nvPr/>
        </p:nvSpPr>
        <p:spPr>
          <a:xfrm>
            <a:off x="362713" y="6630836"/>
            <a:ext cx="6345007" cy="338554"/>
          </a:xfrm>
          <a:prstGeom prst="rect">
            <a:avLst/>
          </a:prstGeom>
          <a:noFill/>
        </p:spPr>
        <p:txBody>
          <a:bodyPr wrap="none" rtlCol="0">
            <a:spAutoFit/>
          </a:bodyPr>
          <a:lstStyle/>
          <a:p>
            <a:pPr algn="ctr"/>
            <a:r>
              <a:rPr lang="ru-RU" sz="800" dirty="0" smtClean="0"/>
              <a:t>Фазовые диаграммы из области 1 </a:t>
            </a:r>
            <a:r>
              <a:rPr lang="ru-RU" sz="800" dirty="0" smtClean="0"/>
              <a:t>в хронологическом порядке.  </a:t>
            </a:r>
            <a:r>
              <a:rPr lang="ru-RU" sz="800" dirty="0" smtClean="0"/>
              <a:t>Видим, что при уменьшении блеска </a:t>
            </a:r>
            <a:r>
              <a:rPr lang="ru-RU" sz="800" dirty="0"/>
              <a:t>фазовая кривая имеет </a:t>
            </a:r>
            <a:r>
              <a:rPr lang="ru-RU" sz="800" dirty="0" smtClean="0"/>
              <a:t>двугорбый вид, </a:t>
            </a:r>
          </a:p>
          <a:p>
            <a:pPr algn="ctr"/>
            <a:r>
              <a:rPr lang="ru-RU" sz="800" dirty="0" smtClean="0"/>
              <a:t>и меньший вклад квазипериодических колебаний. </a:t>
            </a:r>
            <a:endParaRPr lang="ru-RU" sz="800" dirty="0"/>
          </a:p>
        </p:txBody>
      </p:sp>
      <p:pic>
        <p:nvPicPr>
          <p:cNvPr id="31" name="Рисунок 30"/>
          <p:cNvPicPr/>
          <p:nvPr/>
        </p:nvPicPr>
        <p:blipFill rotWithShape="1">
          <a:blip r:embed="rId5" cstate="print">
            <a:extLst>
              <a:ext uri="{28A0092B-C50C-407E-A947-70E740481C1C}">
                <a14:useLocalDpi xmlns:a14="http://schemas.microsoft.com/office/drawing/2010/main" val="0"/>
              </a:ext>
            </a:extLst>
          </a:blip>
          <a:srcRect l="5585" t="8824" r="11924" b="3125"/>
          <a:stretch/>
        </p:blipFill>
        <p:spPr bwMode="auto">
          <a:xfrm>
            <a:off x="2602516" y="6972019"/>
            <a:ext cx="2008251" cy="1275018"/>
          </a:xfrm>
          <a:prstGeom prst="rect">
            <a:avLst/>
          </a:prstGeom>
          <a:ln>
            <a:solidFill>
              <a:schemeClr val="tx1"/>
            </a:solidFill>
          </a:ln>
          <a:extLst>
            <a:ext uri="{53640926-AAD7-44D8-BBD7-CCE9431645EC}">
              <a14:shadowObscured xmlns:a14="http://schemas.microsoft.com/office/drawing/2010/main"/>
            </a:ext>
          </a:extLst>
        </p:spPr>
      </p:pic>
      <p:sp>
        <p:nvSpPr>
          <p:cNvPr id="32" name="TextBox 31"/>
          <p:cNvSpPr txBox="1"/>
          <p:nvPr/>
        </p:nvSpPr>
        <p:spPr>
          <a:xfrm>
            <a:off x="197520" y="6969391"/>
            <a:ext cx="2295375" cy="1938992"/>
          </a:xfrm>
          <a:prstGeom prst="rect">
            <a:avLst/>
          </a:prstGeom>
          <a:noFill/>
          <a:ln>
            <a:solidFill>
              <a:schemeClr val="tx1"/>
            </a:solidFill>
          </a:ln>
        </p:spPr>
        <p:txBody>
          <a:bodyPr wrap="square" rtlCol="0">
            <a:spAutoFit/>
          </a:bodyPr>
          <a:lstStyle/>
          <a:p>
            <a:r>
              <a:rPr lang="ru-RU" sz="800" dirty="0"/>
              <a:t>В ночь </a:t>
            </a:r>
            <a:r>
              <a:rPr lang="en-US" sz="800" dirty="0"/>
              <a:t>JD</a:t>
            </a:r>
            <a:r>
              <a:rPr lang="ru-RU" sz="800" dirty="0"/>
              <a:t> 2458575 (2019 г.) было зарегистрировано увеличение блеска на 0</a:t>
            </a:r>
            <a:r>
              <a:rPr lang="en-US" sz="800" baseline="30000" dirty="0"/>
              <a:t>m</a:t>
            </a:r>
            <a:r>
              <a:rPr lang="ru-RU" sz="800" dirty="0"/>
              <a:t>.7 за 3 мин., сменившееся экспоненциальным затуханием. Всплеск длился около часа, в течение первой его половины были обнаружены колебания с периодом около 0.006 </a:t>
            </a:r>
            <a:r>
              <a:rPr lang="ru-RU" sz="800" dirty="0" err="1"/>
              <a:t>сут</a:t>
            </a:r>
            <a:r>
              <a:rPr lang="ru-RU" sz="800" dirty="0"/>
              <a:t>., и амплитудой 0</a:t>
            </a:r>
            <a:r>
              <a:rPr lang="en-US" sz="800" baseline="30000" dirty="0"/>
              <a:t>m</a:t>
            </a:r>
            <a:r>
              <a:rPr lang="ru-RU" sz="800" dirty="0" smtClean="0"/>
              <a:t>.1. В </a:t>
            </a:r>
            <a:r>
              <a:rPr lang="ru-RU" sz="800" dirty="0"/>
              <a:t>течение  первой половины всплеска были зарегистрированы колебания блеска с характерным временем 0.006 </a:t>
            </a:r>
            <a:r>
              <a:rPr lang="ru-RU" sz="800" dirty="0" err="1"/>
              <a:t>сут</a:t>
            </a:r>
            <a:r>
              <a:rPr lang="ru-RU" sz="800" dirty="0"/>
              <a:t>. и амплитудой 0</a:t>
            </a:r>
            <a:r>
              <a:rPr lang="en-US" sz="800" baseline="30000" dirty="0"/>
              <a:t>m</a:t>
            </a:r>
            <a:r>
              <a:rPr lang="ru-RU" sz="800" dirty="0"/>
              <a:t>.1, которые могут быть либо периодом вращения белого карлика 529.31 сек</a:t>
            </a:r>
            <a:r>
              <a:rPr lang="ru-RU" sz="800" dirty="0" smtClean="0"/>
              <a:t>., </a:t>
            </a:r>
            <a:r>
              <a:rPr lang="ru-RU" sz="800" dirty="0"/>
              <a:t>либо периодом 550 сек., связанным с предполагаемой  переработкой </a:t>
            </a:r>
            <a:r>
              <a:rPr lang="ru-RU" sz="800" dirty="0" err="1"/>
              <a:t>высокоэнергетичного</a:t>
            </a:r>
            <a:r>
              <a:rPr lang="ru-RU" sz="800" dirty="0"/>
              <a:t> излучения в структурах, фиксированных в орбитальной </a:t>
            </a:r>
            <a:r>
              <a:rPr lang="ru-RU" sz="800" dirty="0" smtClean="0"/>
              <a:t>плоскости. </a:t>
            </a:r>
            <a:endParaRPr lang="ru-RU" sz="800" dirty="0"/>
          </a:p>
        </p:txBody>
      </p:sp>
      <p:sp>
        <p:nvSpPr>
          <p:cNvPr id="33" name="TextBox 32"/>
          <p:cNvSpPr txBox="1"/>
          <p:nvPr/>
        </p:nvSpPr>
        <p:spPr>
          <a:xfrm>
            <a:off x="2852937" y="8247037"/>
            <a:ext cx="1584175" cy="459325"/>
          </a:xfrm>
          <a:prstGeom prst="rect">
            <a:avLst/>
          </a:prstGeom>
          <a:noFill/>
        </p:spPr>
        <p:txBody>
          <a:bodyPr wrap="square" rtlCol="0">
            <a:spAutoFit/>
          </a:bodyPr>
          <a:lstStyle/>
          <a:p>
            <a:pPr algn="ctr"/>
            <a:r>
              <a:rPr lang="ru-RU" sz="800" dirty="0" smtClean="0"/>
              <a:t>Кривая блеска  1.04.2019  с кратковременным всплеском яркости</a:t>
            </a:r>
            <a:endParaRPr lang="ru-RU" sz="800" dirty="0"/>
          </a:p>
        </p:txBody>
      </p:sp>
      <p:pic>
        <p:nvPicPr>
          <p:cNvPr id="34" name="Рисунок 33"/>
          <p:cNvPicPr>
            <a:picLocks noChangeAspect="1"/>
          </p:cNvPicPr>
          <p:nvPr/>
        </p:nvPicPr>
        <p:blipFill rotWithShape="1">
          <a:blip r:embed="rId6" cstate="print">
            <a:extLst>
              <a:ext uri="{28A0092B-C50C-407E-A947-70E740481C1C}">
                <a14:useLocalDpi xmlns:a14="http://schemas.microsoft.com/office/drawing/2010/main" val="0"/>
              </a:ext>
            </a:extLst>
          </a:blip>
          <a:srcRect l="5269" t="10125" r="14861" b="17631"/>
          <a:stretch/>
        </p:blipFill>
        <p:spPr>
          <a:xfrm>
            <a:off x="4724398" y="6987597"/>
            <a:ext cx="2011786" cy="1195643"/>
          </a:xfrm>
          <a:prstGeom prst="rect">
            <a:avLst/>
          </a:prstGeom>
          <a:ln>
            <a:solidFill>
              <a:schemeClr val="tx1"/>
            </a:solidFill>
          </a:ln>
        </p:spPr>
      </p:pic>
      <p:sp>
        <p:nvSpPr>
          <p:cNvPr id="35" name="TextBox 34"/>
          <p:cNvSpPr txBox="1"/>
          <p:nvPr/>
        </p:nvSpPr>
        <p:spPr>
          <a:xfrm>
            <a:off x="3885480" y="7036618"/>
            <a:ext cx="239168" cy="230832"/>
          </a:xfrm>
          <a:prstGeom prst="rect">
            <a:avLst/>
          </a:prstGeom>
          <a:noFill/>
        </p:spPr>
        <p:txBody>
          <a:bodyPr wrap="none" rtlCol="0">
            <a:spAutoFit/>
          </a:bodyPr>
          <a:lstStyle/>
          <a:p>
            <a:r>
              <a:rPr lang="ru-RU" sz="900" dirty="0"/>
              <a:t>а</a:t>
            </a:r>
          </a:p>
        </p:txBody>
      </p:sp>
      <p:sp>
        <p:nvSpPr>
          <p:cNvPr id="37" name="TextBox 36"/>
          <p:cNvSpPr txBox="1"/>
          <p:nvPr/>
        </p:nvSpPr>
        <p:spPr>
          <a:xfrm>
            <a:off x="3962326" y="7394084"/>
            <a:ext cx="239168" cy="215444"/>
          </a:xfrm>
          <a:prstGeom prst="rect">
            <a:avLst/>
          </a:prstGeom>
          <a:noFill/>
        </p:spPr>
        <p:txBody>
          <a:bodyPr wrap="none" rtlCol="0">
            <a:spAutoFit/>
          </a:bodyPr>
          <a:lstStyle/>
          <a:p>
            <a:r>
              <a:rPr lang="en-US" sz="800" dirty="0" smtClean="0"/>
              <a:t>b</a:t>
            </a:r>
            <a:endParaRPr lang="ru-RU" sz="800" dirty="0"/>
          </a:p>
        </p:txBody>
      </p:sp>
      <p:sp>
        <p:nvSpPr>
          <p:cNvPr id="38" name="TextBox 37"/>
          <p:cNvSpPr txBox="1"/>
          <p:nvPr/>
        </p:nvSpPr>
        <p:spPr>
          <a:xfrm>
            <a:off x="4724397" y="8247037"/>
            <a:ext cx="2054403" cy="584775"/>
          </a:xfrm>
          <a:prstGeom prst="rect">
            <a:avLst/>
          </a:prstGeom>
          <a:noFill/>
        </p:spPr>
        <p:txBody>
          <a:bodyPr wrap="square" rtlCol="0">
            <a:spAutoFit/>
          </a:bodyPr>
          <a:lstStyle/>
          <a:p>
            <a:r>
              <a:rPr lang="ru-RU" sz="800" dirty="0"/>
              <a:t>периодограмма для частей всплеска «а» </a:t>
            </a:r>
            <a:r>
              <a:rPr lang="en-US" sz="800" dirty="0" smtClean="0"/>
              <a:t> </a:t>
            </a:r>
            <a:r>
              <a:rPr lang="ru-RU" sz="800" dirty="0" smtClean="0"/>
              <a:t>и </a:t>
            </a:r>
            <a:r>
              <a:rPr lang="ru-RU" sz="800" dirty="0"/>
              <a:t>«</a:t>
            </a:r>
            <a:r>
              <a:rPr lang="en-US" sz="800" dirty="0"/>
              <a:t>b</a:t>
            </a:r>
            <a:r>
              <a:rPr lang="ru-RU" sz="800" dirty="0" smtClean="0"/>
              <a:t>». Линиями </a:t>
            </a:r>
            <a:r>
              <a:rPr lang="ru-RU" sz="800" dirty="0"/>
              <a:t>отмечены положения периода вращения белого карлика 529.31 сек. (</a:t>
            </a:r>
            <a:r>
              <a:rPr lang="en-US" sz="800" dirty="0" err="1"/>
              <a:t>P</a:t>
            </a:r>
            <a:r>
              <a:rPr lang="en-US" sz="800" baseline="-25000" dirty="0" err="1"/>
              <a:t>spin</a:t>
            </a:r>
            <a:r>
              <a:rPr lang="ru-RU" sz="800" dirty="0" smtClean="0"/>
              <a:t>) и </a:t>
            </a:r>
            <a:r>
              <a:rPr lang="ru-RU" sz="800" dirty="0" err="1" smtClean="0"/>
              <a:t>квазипериода</a:t>
            </a:r>
            <a:r>
              <a:rPr lang="ru-RU" sz="800" dirty="0" smtClean="0"/>
              <a:t> </a:t>
            </a:r>
            <a:r>
              <a:rPr lang="ru-RU" sz="800" dirty="0"/>
              <a:t>550 сек. (</a:t>
            </a:r>
            <a:r>
              <a:rPr lang="en-US" sz="800" dirty="0"/>
              <a:t>P</a:t>
            </a:r>
            <a:r>
              <a:rPr lang="ru-RU" sz="800" baseline="-25000" dirty="0"/>
              <a:t>550</a:t>
            </a:r>
            <a:r>
              <a:rPr lang="en-US" sz="800" baseline="-25000" dirty="0"/>
              <a:t>c</a:t>
            </a:r>
            <a:r>
              <a:rPr lang="ru-RU" sz="800" dirty="0"/>
              <a:t>) </a:t>
            </a:r>
          </a:p>
        </p:txBody>
      </p:sp>
      <p:pic>
        <p:nvPicPr>
          <p:cNvPr id="8" name="Рисунок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1343" y="4548799"/>
            <a:ext cx="2957133" cy="2092001"/>
          </a:xfrm>
          <a:prstGeom prst="rect">
            <a:avLst/>
          </a:prstGeom>
          <a:ln>
            <a:solidFill>
              <a:schemeClr val="tx1"/>
            </a:solidFill>
          </a:ln>
        </p:spPr>
      </p:pic>
      <p:pic>
        <p:nvPicPr>
          <p:cNvPr id="11" name="Рисунок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28998" y="4548799"/>
            <a:ext cx="2965213" cy="2097717"/>
          </a:xfrm>
          <a:prstGeom prst="rect">
            <a:avLst/>
          </a:prstGeom>
          <a:ln>
            <a:solidFill>
              <a:schemeClr val="tx1"/>
            </a:solidFill>
          </a:ln>
        </p:spPr>
      </p:pic>
    </p:spTree>
    <p:extLst>
      <p:ext uri="{BB962C8B-B14F-4D97-AF65-F5344CB8AC3E}">
        <p14:creationId xmlns:p14="http://schemas.microsoft.com/office/powerpoint/2010/main" val="114297760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624</TotalTime>
  <Words>374</Words>
  <Application>Microsoft Office PowerPoint</Application>
  <PresentationFormat>Экран (4:3)</PresentationFormat>
  <Paragraphs>13</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"АНАЛИЗ НОВЫХ ФОТОМЕТРИЧЕСКИХ ДАННЫХ ПРОМЕЖУТОЧНОГО ПОЛЯРА  DO DRA " Бабина Ю.В., Павленко Е. П., Сосновский А.А., Бакланов А.В., Антонюк О.И., Бакланова Д.Н.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НОВЫХ ФОТОМЕТРИЧЕСКИХ ДАННЫХ ПРОМЕЖУТОЧНОГО ПОЛЯРА  DO DRA " Бабина Ю.В., Павленко Е. П., Сосновский А.А., Бакланов А.В., Антонюк О.И., Бакланова Д.Н.</dc:title>
  <dc:creator>Юля Бабина</dc:creator>
  <cp:lastModifiedBy>Юля Бабина</cp:lastModifiedBy>
  <cp:revision>17</cp:revision>
  <dcterms:created xsi:type="dcterms:W3CDTF">2021-08-24T14:44:17Z</dcterms:created>
  <dcterms:modified xsi:type="dcterms:W3CDTF">2021-08-27T06:40:33Z</dcterms:modified>
</cp:coreProperties>
</file>